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63" r:id="rId4"/>
    <p:sldId id="264" r:id="rId5"/>
    <p:sldId id="265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74" r:id="rId14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66"/>
    <a:srgbClr val="5EEC3C"/>
    <a:srgbClr val="9EFF29"/>
    <a:srgbClr val="A4660C"/>
    <a:srgbClr val="952F69"/>
    <a:srgbClr val="FF856D"/>
    <a:srgbClr val="FF2549"/>
    <a:srgbClr val="003635"/>
    <a:srgbClr val="005856"/>
    <a:srgbClr val="007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1" d="100"/>
          <a:sy n="141" d="100"/>
        </p:scale>
        <p:origin x="744" y="10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D18E60-4300-4729-A0D7-6AB984C3922D}" type="datetimeFigureOut">
              <a:rPr lang="en-US" smtClean="0"/>
              <a:t>4/24/2024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533E96-F078-4B3D-A8F4-F1AF21EBC3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3001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5960" y="2949677"/>
            <a:ext cx="8048717" cy="1637071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83" y="1998415"/>
            <a:ext cx="7975483" cy="685791"/>
          </a:xfrm>
        </p:spPr>
        <p:txBody>
          <a:bodyPr>
            <a:normAutofit/>
          </a:bodyPr>
          <a:lstStyle>
            <a:lvl1pPr marL="0" indent="0" algn="r">
              <a:buNone/>
              <a:defRPr sz="2800" b="0" i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E:\websites\free-power-point-templates\2012\logos.png">
            <a:extLst>
              <a:ext uri="{FF2B5EF4-FFF2-40B4-BE49-F238E27FC236}">
                <a16:creationId xmlns:a16="http://schemas.microsoft.com/office/drawing/2014/main" id="{08B89D22-1D6E-450B-881F-4D2A4C527F7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08475" y="2326213"/>
            <a:ext cx="1463784" cy="526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3713" y="194838"/>
            <a:ext cx="8246070" cy="763526"/>
          </a:xfrm>
        </p:spPr>
        <p:txBody>
          <a:bodyPr>
            <a:normAutofit/>
          </a:bodyPr>
          <a:lstStyle>
            <a:lvl1pPr algn="r">
              <a:defRPr sz="36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6843" y="1275735"/>
            <a:ext cx="8246070" cy="3262122"/>
          </a:xfrm>
        </p:spPr>
        <p:txBody>
          <a:bodyPr/>
          <a:lstStyle>
            <a:lvl1pPr algn="l">
              <a:defRPr sz="2800">
                <a:solidFill>
                  <a:schemeClr val="tx1"/>
                </a:solidFill>
              </a:defRPr>
            </a:lvl1pPr>
            <a:lvl2pPr algn="l">
              <a:defRPr>
                <a:solidFill>
                  <a:schemeClr val="tx1"/>
                </a:solidFill>
              </a:defRPr>
            </a:lvl2pPr>
            <a:lvl3pPr algn="l">
              <a:defRPr>
                <a:solidFill>
                  <a:schemeClr val="tx1"/>
                </a:solidFill>
              </a:defRPr>
            </a:lvl3pPr>
            <a:lvl4pPr algn="l">
              <a:defRPr>
                <a:solidFill>
                  <a:schemeClr val="tx1"/>
                </a:solidFill>
              </a:defRPr>
            </a:lvl4pPr>
            <a:lvl5pPr algn="l"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25500" y="605639"/>
            <a:ext cx="6461299" cy="725349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25500" y="1519084"/>
            <a:ext cx="6461299" cy="322103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2693" y="220024"/>
            <a:ext cx="8093365" cy="763525"/>
          </a:xfrm>
        </p:spPr>
        <p:txBody>
          <a:bodyPr>
            <a:normAutofit/>
          </a:bodyPr>
          <a:lstStyle>
            <a:lvl1pPr algn="r">
              <a:defRPr sz="36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6879" y="1552291"/>
            <a:ext cx="4040188" cy="47982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6879" y="2024688"/>
            <a:ext cx="4040188" cy="2276294"/>
          </a:xfrm>
        </p:spPr>
        <p:txBody>
          <a:bodyPr/>
          <a:lstStyle>
            <a:lvl1pPr algn="ctr">
              <a:defRPr sz="2400">
                <a:solidFill>
                  <a:schemeClr val="tx1"/>
                </a:solidFill>
              </a:defRPr>
            </a:lvl1pPr>
            <a:lvl2pPr algn="ctr">
              <a:defRPr sz="2000">
                <a:solidFill>
                  <a:schemeClr val="tx1"/>
                </a:solidFill>
              </a:defRPr>
            </a:lvl2pPr>
            <a:lvl3pPr algn="ctr">
              <a:defRPr sz="1800">
                <a:solidFill>
                  <a:schemeClr val="tx1"/>
                </a:solidFill>
              </a:defRPr>
            </a:lvl3pPr>
            <a:lvl4pPr algn="ctr">
              <a:defRPr sz="1600">
                <a:solidFill>
                  <a:schemeClr val="tx1"/>
                </a:solidFill>
              </a:defRPr>
            </a:lvl4pPr>
            <a:lvl5pPr algn="ctr"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0" y="1552291"/>
            <a:ext cx="4041775" cy="47982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2000" y="2024688"/>
            <a:ext cx="4041775" cy="2276294"/>
          </a:xfrm>
        </p:spPr>
        <p:txBody>
          <a:bodyPr/>
          <a:lstStyle>
            <a:lvl1pPr algn="ctr">
              <a:defRPr sz="2400">
                <a:solidFill>
                  <a:schemeClr val="tx1"/>
                </a:solidFill>
              </a:defRPr>
            </a:lvl1pPr>
            <a:lvl2pPr algn="ctr">
              <a:defRPr sz="2000">
                <a:solidFill>
                  <a:schemeClr val="tx1"/>
                </a:solidFill>
              </a:defRPr>
            </a:lvl2pPr>
            <a:lvl3pPr algn="ctr">
              <a:defRPr sz="1800">
                <a:solidFill>
                  <a:schemeClr val="tx1"/>
                </a:solidFill>
              </a:defRPr>
            </a:lvl3pPr>
            <a:lvl4pPr algn="ctr">
              <a:defRPr sz="1600">
                <a:solidFill>
                  <a:schemeClr val="tx1"/>
                </a:solidFill>
              </a:defRPr>
            </a:lvl4pPr>
            <a:lvl5pPr algn="ctr"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4/24/2024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4/24/2024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4/24/2024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4/24/2024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4/24/2024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1E867DF-3DCA-4725-94F0-F2B6BD747A82}"/>
              </a:ext>
            </a:extLst>
          </p:cNvPr>
          <p:cNvSpPr txBox="1"/>
          <p:nvPr userDrawn="1"/>
        </p:nvSpPr>
        <p:spPr>
          <a:xfrm>
            <a:off x="-9150" y="5213747"/>
            <a:ext cx="83896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This presentation uses a free template provided by FPPT.com</a:t>
            </a:r>
          </a:p>
          <a:p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www.free-power-point-templates.com</a:t>
            </a:r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56373" y="3375578"/>
            <a:ext cx="5872480" cy="966129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FFC000"/>
                </a:solidFill>
              </a:rPr>
              <a:t>The lecture 12: NumPy</a:t>
            </a:r>
            <a:br>
              <a:rPr lang="en-US" dirty="0">
                <a:solidFill>
                  <a:srgbClr val="FFC000"/>
                </a:solidFill>
              </a:rPr>
            </a:br>
            <a:r>
              <a:rPr lang="en-US" dirty="0">
                <a:solidFill>
                  <a:srgbClr val="FFC000"/>
                </a:solidFill>
              </a:rPr>
              <a:t>Senior lecturer: Vladislav </a:t>
            </a:r>
            <a:r>
              <a:rPr lang="en-US" dirty="0" err="1">
                <a:solidFill>
                  <a:srgbClr val="FFC000"/>
                </a:solidFill>
              </a:rPr>
              <a:t>Karyukin</a:t>
            </a:r>
            <a:endParaRPr lang="en-US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67F53D-7222-4DA2-8E0F-67C59BF577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0213" y="194838"/>
            <a:ext cx="5309570" cy="685695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ASTYPE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6D1313E-BBD9-4BE9-A5ED-4AE874ED41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>
                <a:solidFill>
                  <a:srgbClr val="000000"/>
                </a:solidFill>
                <a:latin typeface="Consolas"/>
              </a:rPr>
              <a:t>arr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 = </a:t>
            </a:r>
            <a:r>
              <a:rPr lang="en-GB" dirty="0" err="1">
                <a:solidFill>
                  <a:srgbClr val="000000"/>
                </a:solidFill>
                <a:latin typeface="Consolas"/>
              </a:rPr>
              <a:t>np.array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([</a:t>
            </a:r>
            <a:r>
              <a:rPr lang="en-GB" dirty="0">
                <a:solidFill>
                  <a:srgbClr val="800000"/>
                </a:solidFill>
                <a:latin typeface="Consolas"/>
              </a:rPr>
              <a:t>3.7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, -</a:t>
            </a:r>
            <a:r>
              <a:rPr lang="en-GB" dirty="0">
                <a:solidFill>
                  <a:srgbClr val="800000"/>
                </a:solidFill>
                <a:latin typeface="Consolas"/>
              </a:rPr>
              <a:t>1.2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, -</a:t>
            </a:r>
            <a:r>
              <a:rPr lang="en-GB" dirty="0">
                <a:solidFill>
                  <a:srgbClr val="800000"/>
                </a:solidFill>
                <a:latin typeface="Consolas"/>
              </a:rPr>
              <a:t>2.6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])</a:t>
            </a:r>
          </a:p>
          <a:p>
            <a:r>
              <a:rPr lang="en-GB" dirty="0">
                <a:solidFill>
                  <a:srgbClr val="0000FF"/>
                </a:solidFill>
                <a:latin typeface="Consolas"/>
              </a:rPr>
              <a:t>print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(</a:t>
            </a:r>
            <a:r>
              <a:rPr lang="en-GB" dirty="0" err="1">
                <a:solidFill>
                  <a:srgbClr val="000000"/>
                </a:solidFill>
                <a:latin typeface="Consolas"/>
              </a:rPr>
              <a:t>arr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)</a:t>
            </a:r>
          </a:p>
          <a:p>
            <a:r>
              <a:rPr lang="en-GB" dirty="0">
                <a:solidFill>
                  <a:srgbClr val="0000FF"/>
                </a:solidFill>
                <a:latin typeface="Consolas"/>
              </a:rPr>
              <a:t>Print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(</a:t>
            </a:r>
            <a:r>
              <a:rPr lang="en-GB" dirty="0" err="1">
                <a:solidFill>
                  <a:srgbClr val="000000"/>
                </a:solidFill>
                <a:latin typeface="Consolas"/>
              </a:rPr>
              <a:t>arr.astype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(np.int32))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439289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567B3D-61B4-42AA-BABC-9EEE17FE02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2159" y="194838"/>
            <a:ext cx="5397623" cy="672149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ASTYPE STRINGS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1C41AAA-00B2-483D-AB80-F04C2B74CF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>
                <a:solidFill>
                  <a:srgbClr val="000000"/>
                </a:solidFill>
                <a:latin typeface="Consolas"/>
              </a:rPr>
              <a:t>numeric_strings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 = </a:t>
            </a:r>
            <a:r>
              <a:rPr lang="en-GB" dirty="0" err="1">
                <a:solidFill>
                  <a:srgbClr val="000000"/>
                </a:solidFill>
                <a:latin typeface="Consolas"/>
              </a:rPr>
              <a:t>np.array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([</a:t>
            </a:r>
            <a:r>
              <a:rPr lang="en-GB" i="1" dirty="0">
                <a:solidFill>
                  <a:srgbClr val="C9802B"/>
                </a:solidFill>
                <a:latin typeface="Consolas"/>
              </a:rPr>
              <a:t>'1.25'</a:t>
            </a:r>
            <a:r>
              <a:rPr lang="en-GB" i="1" dirty="0">
                <a:solidFill>
                  <a:srgbClr val="000000"/>
                </a:solidFill>
                <a:latin typeface="Consolas"/>
              </a:rPr>
              <a:t>, </a:t>
            </a:r>
            <a:r>
              <a:rPr lang="en-GB" i="1" dirty="0">
                <a:solidFill>
                  <a:srgbClr val="C9802B"/>
                </a:solidFill>
                <a:latin typeface="Consolas"/>
              </a:rPr>
              <a:t>'-9.6'</a:t>
            </a:r>
            <a:r>
              <a:rPr lang="en-GB" i="1" dirty="0">
                <a:solidFill>
                  <a:srgbClr val="000000"/>
                </a:solidFill>
                <a:latin typeface="Consolas"/>
              </a:rPr>
              <a:t>, </a:t>
            </a:r>
            <a:r>
              <a:rPr lang="en-GB" i="1" dirty="0">
                <a:solidFill>
                  <a:srgbClr val="C9802B"/>
                </a:solidFill>
                <a:latin typeface="Consolas"/>
              </a:rPr>
              <a:t>'42'</a:t>
            </a:r>
            <a:r>
              <a:rPr lang="en-GB" i="1" dirty="0">
                <a:solidFill>
                  <a:srgbClr val="000000"/>
                </a:solidFill>
                <a:latin typeface="Consolas"/>
              </a:rPr>
              <a:t>], </a:t>
            </a:r>
            <a:r>
              <a:rPr lang="en-GB" i="1" dirty="0" err="1">
                <a:solidFill>
                  <a:srgbClr val="000000"/>
                </a:solidFill>
                <a:latin typeface="Consolas"/>
              </a:rPr>
              <a:t>dtype</a:t>
            </a:r>
            <a:r>
              <a:rPr lang="en-GB" i="1" dirty="0">
                <a:solidFill>
                  <a:srgbClr val="000000"/>
                </a:solidFill>
                <a:latin typeface="Consolas"/>
              </a:rPr>
              <a:t>=</a:t>
            </a:r>
            <a:r>
              <a:rPr lang="en-GB" i="1" dirty="0" err="1">
                <a:solidFill>
                  <a:srgbClr val="000000"/>
                </a:solidFill>
                <a:latin typeface="Consolas"/>
              </a:rPr>
              <a:t>np.string</a:t>
            </a:r>
            <a:r>
              <a:rPr lang="en-GB" i="1" dirty="0">
                <a:solidFill>
                  <a:srgbClr val="000000"/>
                </a:solidFill>
                <a:latin typeface="Consolas"/>
              </a:rPr>
              <a:t>_)</a:t>
            </a:r>
          </a:p>
          <a:p>
            <a:r>
              <a:rPr lang="en-GB" dirty="0">
                <a:solidFill>
                  <a:srgbClr val="0000FF"/>
                </a:solidFill>
                <a:latin typeface="Consolas"/>
              </a:rPr>
              <a:t>print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Consolas"/>
              </a:rPr>
              <a:t>numeric_strings</a:t>
            </a:r>
            <a:endParaRPr lang="en-GB" dirty="0">
              <a:solidFill>
                <a:srgbClr val="000000"/>
              </a:solidFill>
              <a:latin typeface="Consolas"/>
            </a:endParaRPr>
          </a:p>
          <a:p>
            <a:r>
              <a:rPr lang="en-GB" dirty="0">
                <a:solidFill>
                  <a:srgbClr val="0000FF"/>
                </a:solidFill>
                <a:latin typeface="Consolas"/>
              </a:rPr>
              <a:t>print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Consolas"/>
              </a:rPr>
              <a:t>numeric_strings.astype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(float)</a:t>
            </a:r>
            <a:endParaRPr lang="en-GB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346888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5036AE-A3CC-4620-A5E6-92D904D2E9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2479" y="194838"/>
            <a:ext cx="5377303" cy="604415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SLICING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A0FAC4F-B891-415F-A35D-11292B04F3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dirty="0" err="1">
                <a:solidFill>
                  <a:srgbClr val="000000"/>
                </a:solidFill>
                <a:latin typeface="Consolas"/>
              </a:rPr>
              <a:t>arr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 = </a:t>
            </a:r>
            <a:r>
              <a:rPr lang="en-GB" dirty="0" err="1">
                <a:solidFill>
                  <a:srgbClr val="000000"/>
                </a:solidFill>
                <a:latin typeface="Consolas"/>
              </a:rPr>
              <a:t>np.arange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(</a:t>
            </a:r>
            <a:r>
              <a:rPr lang="en-GB" dirty="0">
                <a:solidFill>
                  <a:srgbClr val="800000"/>
                </a:solidFill>
                <a:latin typeface="Consolas"/>
              </a:rPr>
              <a:t>10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)</a:t>
            </a:r>
          </a:p>
          <a:p>
            <a:r>
              <a:rPr lang="en-GB" dirty="0">
                <a:solidFill>
                  <a:srgbClr val="0000FF"/>
                </a:solidFill>
                <a:latin typeface="Consolas"/>
              </a:rPr>
              <a:t>print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(</a:t>
            </a:r>
            <a:r>
              <a:rPr lang="en-GB" dirty="0" err="1">
                <a:solidFill>
                  <a:srgbClr val="000000"/>
                </a:solidFill>
                <a:latin typeface="Consolas"/>
              </a:rPr>
              <a:t>arr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)</a:t>
            </a:r>
          </a:p>
          <a:p>
            <a:endParaRPr lang="en-GB" dirty="0">
              <a:solidFill>
                <a:srgbClr val="000000"/>
              </a:solidFill>
              <a:latin typeface="Consolas"/>
            </a:endParaRPr>
          </a:p>
          <a:p>
            <a:r>
              <a:rPr lang="en-GB" dirty="0">
                <a:solidFill>
                  <a:srgbClr val="0000FF"/>
                </a:solidFill>
                <a:latin typeface="Consolas"/>
              </a:rPr>
              <a:t>print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(</a:t>
            </a:r>
            <a:r>
              <a:rPr lang="en-GB" dirty="0" err="1">
                <a:solidFill>
                  <a:srgbClr val="000000"/>
                </a:solidFill>
                <a:latin typeface="Consolas"/>
              </a:rPr>
              <a:t>arr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[</a:t>
            </a:r>
            <a:r>
              <a:rPr lang="en-GB" dirty="0">
                <a:solidFill>
                  <a:srgbClr val="800000"/>
                </a:solidFill>
                <a:latin typeface="Consolas"/>
              </a:rPr>
              <a:t>5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])</a:t>
            </a:r>
          </a:p>
          <a:p>
            <a:endParaRPr lang="en-GB" dirty="0">
              <a:solidFill>
                <a:srgbClr val="000000"/>
              </a:solidFill>
              <a:latin typeface="Consolas"/>
            </a:endParaRPr>
          </a:p>
          <a:p>
            <a:r>
              <a:rPr lang="en-GB" dirty="0">
                <a:solidFill>
                  <a:srgbClr val="0000FF"/>
                </a:solidFill>
                <a:latin typeface="Consolas"/>
              </a:rPr>
              <a:t>print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(</a:t>
            </a:r>
            <a:r>
              <a:rPr lang="en-GB" dirty="0" err="1">
                <a:solidFill>
                  <a:srgbClr val="000000"/>
                </a:solidFill>
                <a:latin typeface="Consolas"/>
              </a:rPr>
              <a:t>arr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[</a:t>
            </a:r>
            <a:r>
              <a:rPr lang="en-GB" dirty="0">
                <a:solidFill>
                  <a:srgbClr val="800000"/>
                </a:solidFill>
                <a:latin typeface="Consolas"/>
              </a:rPr>
              <a:t>5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:</a:t>
            </a:r>
            <a:r>
              <a:rPr lang="en-GB" dirty="0">
                <a:solidFill>
                  <a:srgbClr val="800000"/>
                </a:solidFill>
                <a:latin typeface="Consolas"/>
              </a:rPr>
              <a:t>8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])</a:t>
            </a:r>
          </a:p>
          <a:p>
            <a:endParaRPr lang="en-GB" dirty="0">
              <a:solidFill>
                <a:srgbClr val="000000"/>
              </a:solidFill>
              <a:latin typeface="Consolas"/>
            </a:endParaRPr>
          </a:p>
          <a:p>
            <a:r>
              <a:rPr lang="en-GB" dirty="0" err="1">
                <a:solidFill>
                  <a:srgbClr val="000000"/>
                </a:solidFill>
                <a:latin typeface="Consolas"/>
              </a:rPr>
              <a:t>arr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[</a:t>
            </a:r>
            <a:r>
              <a:rPr lang="en-GB" dirty="0">
                <a:solidFill>
                  <a:srgbClr val="800000"/>
                </a:solidFill>
                <a:latin typeface="Consolas"/>
              </a:rPr>
              <a:t>5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:</a:t>
            </a:r>
            <a:r>
              <a:rPr lang="en-GB" dirty="0">
                <a:solidFill>
                  <a:srgbClr val="800000"/>
                </a:solidFill>
                <a:latin typeface="Consolas"/>
              </a:rPr>
              <a:t>8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] = </a:t>
            </a:r>
            <a:r>
              <a:rPr lang="en-GB" dirty="0">
                <a:solidFill>
                  <a:srgbClr val="800000"/>
                </a:solidFill>
                <a:latin typeface="Consolas"/>
              </a:rPr>
              <a:t>12</a:t>
            </a:r>
          </a:p>
          <a:p>
            <a:r>
              <a:rPr lang="en-GB" dirty="0">
                <a:solidFill>
                  <a:srgbClr val="0000FF"/>
                </a:solidFill>
                <a:latin typeface="Consolas"/>
              </a:rPr>
              <a:t>print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(</a:t>
            </a:r>
            <a:r>
              <a:rPr lang="en-GB" dirty="0" err="1">
                <a:solidFill>
                  <a:srgbClr val="000000"/>
                </a:solidFill>
                <a:latin typeface="Consolas"/>
              </a:rPr>
              <a:t>arr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607866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DD21D6-6554-425F-8886-EF9D11B52F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8293" y="86465"/>
            <a:ext cx="5451810" cy="719562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2D-arrays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04E6C62-6780-4E62-B1FC-595941A154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>
                <a:solidFill>
                  <a:srgbClr val="000000"/>
                </a:solidFill>
                <a:latin typeface="Consolas"/>
              </a:rPr>
              <a:t>arr2d = </a:t>
            </a:r>
            <a:r>
              <a:rPr lang="en-GB" dirty="0" err="1">
                <a:solidFill>
                  <a:srgbClr val="000000"/>
                </a:solidFill>
                <a:latin typeface="Consolas"/>
              </a:rPr>
              <a:t>np.array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([[</a:t>
            </a:r>
            <a:r>
              <a:rPr lang="en-GB" dirty="0">
                <a:solidFill>
                  <a:srgbClr val="800000"/>
                </a:solidFill>
                <a:latin typeface="Consolas"/>
              </a:rPr>
              <a:t>1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, </a:t>
            </a:r>
            <a:r>
              <a:rPr lang="en-GB" dirty="0">
                <a:solidFill>
                  <a:srgbClr val="800000"/>
                </a:solidFill>
                <a:latin typeface="Consolas"/>
              </a:rPr>
              <a:t>2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, </a:t>
            </a:r>
            <a:r>
              <a:rPr lang="en-GB" dirty="0">
                <a:solidFill>
                  <a:srgbClr val="800000"/>
                </a:solidFill>
                <a:latin typeface="Consolas"/>
              </a:rPr>
              <a:t>3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], [</a:t>
            </a:r>
            <a:r>
              <a:rPr lang="en-GB" dirty="0">
                <a:solidFill>
                  <a:srgbClr val="800000"/>
                </a:solidFill>
                <a:latin typeface="Consolas"/>
              </a:rPr>
              <a:t>4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, </a:t>
            </a:r>
            <a:r>
              <a:rPr lang="en-GB" dirty="0">
                <a:solidFill>
                  <a:srgbClr val="800000"/>
                </a:solidFill>
                <a:latin typeface="Consolas"/>
              </a:rPr>
              <a:t>5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, </a:t>
            </a:r>
            <a:r>
              <a:rPr lang="en-GB" dirty="0">
                <a:solidFill>
                  <a:srgbClr val="800000"/>
                </a:solidFill>
                <a:latin typeface="Consolas"/>
              </a:rPr>
              <a:t>6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], [</a:t>
            </a:r>
            <a:r>
              <a:rPr lang="en-GB" dirty="0">
                <a:solidFill>
                  <a:srgbClr val="800000"/>
                </a:solidFill>
                <a:latin typeface="Consolas"/>
              </a:rPr>
              <a:t>7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, </a:t>
            </a:r>
            <a:r>
              <a:rPr lang="en-GB" dirty="0">
                <a:solidFill>
                  <a:srgbClr val="800000"/>
                </a:solidFill>
                <a:latin typeface="Consolas"/>
              </a:rPr>
              <a:t>8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, </a:t>
            </a:r>
            <a:r>
              <a:rPr lang="en-GB" dirty="0">
                <a:solidFill>
                  <a:srgbClr val="800000"/>
                </a:solidFill>
                <a:latin typeface="Consolas"/>
              </a:rPr>
              <a:t>9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]])</a:t>
            </a:r>
          </a:p>
          <a:p>
            <a:r>
              <a:rPr lang="en-US" dirty="0">
                <a:solidFill>
                  <a:srgbClr val="0000FF"/>
                </a:solidFill>
                <a:latin typeface="Consolas"/>
              </a:rPr>
              <a:t>p</a:t>
            </a:r>
            <a:r>
              <a:rPr lang="en-GB" dirty="0" err="1">
                <a:solidFill>
                  <a:srgbClr val="0000FF"/>
                </a:solidFill>
                <a:latin typeface="Consolas"/>
              </a:rPr>
              <a:t>rint</a:t>
            </a:r>
            <a:r>
              <a:rPr lang="ru-RU" dirty="0">
                <a:solidFill>
                  <a:srgbClr val="000000"/>
                </a:solidFill>
                <a:latin typeface="Consolas"/>
              </a:rPr>
              <a:t>(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arr2d[</a:t>
            </a:r>
            <a:r>
              <a:rPr lang="en-GB" dirty="0">
                <a:solidFill>
                  <a:srgbClr val="800000"/>
                </a:solidFill>
                <a:latin typeface="Consolas"/>
              </a:rPr>
              <a:t>2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]</a:t>
            </a:r>
            <a:r>
              <a:rPr lang="ru-RU" dirty="0">
                <a:solidFill>
                  <a:srgbClr val="000000"/>
                </a:solidFill>
                <a:latin typeface="Consolas"/>
              </a:rPr>
              <a:t>)</a:t>
            </a:r>
            <a:endParaRPr lang="en-GB" dirty="0">
              <a:solidFill>
                <a:srgbClr val="000000"/>
              </a:solidFill>
              <a:latin typeface="Consolas"/>
            </a:endParaRPr>
          </a:p>
          <a:p>
            <a:r>
              <a:rPr lang="en-GB" dirty="0">
                <a:solidFill>
                  <a:srgbClr val="0000FF"/>
                </a:solidFill>
                <a:latin typeface="Consolas"/>
              </a:rPr>
              <a:t>print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(arr2d[</a:t>
            </a:r>
            <a:r>
              <a:rPr lang="en-GB" dirty="0">
                <a:solidFill>
                  <a:srgbClr val="800000"/>
                </a:solidFill>
                <a:latin typeface="Consolas"/>
              </a:rPr>
              <a:t>0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][</a:t>
            </a:r>
            <a:r>
              <a:rPr lang="en-GB" dirty="0">
                <a:solidFill>
                  <a:srgbClr val="800000"/>
                </a:solidFill>
                <a:latin typeface="Consolas"/>
              </a:rPr>
              <a:t>2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])</a:t>
            </a:r>
          </a:p>
          <a:p>
            <a:r>
              <a:rPr lang="en-GB" dirty="0">
                <a:solidFill>
                  <a:srgbClr val="0000FF"/>
                </a:solidFill>
                <a:latin typeface="Consolas"/>
              </a:rPr>
              <a:t>print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(arr2d[</a:t>
            </a:r>
            <a:r>
              <a:rPr lang="en-GB" dirty="0">
                <a:solidFill>
                  <a:srgbClr val="800000"/>
                </a:solidFill>
                <a:latin typeface="Consolas"/>
              </a:rPr>
              <a:t>0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, </a:t>
            </a:r>
            <a:r>
              <a:rPr lang="en-GB" dirty="0">
                <a:solidFill>
                  <a:srgbClr val="800000"/>
                </a:solidFill>
                <a:latin typeface="Consolas"/>
              </a:rPr>
              <a:t>2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])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730597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88267" y="194838"/>
            <a:ext cx="5221516" cy="665375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NumPy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203" y="1411202"/>
            <a:ext cx="8246070" cy="3262122"/>
          </a:xfrm>
        </p:spPr>
        <p:txBody>
          <a:bodyPr/>
          <a:lstStyle/>
          <a:p>
            <a:r>
              <a:rPr lang="en-US" dirty="0"/>
              <a:t>NumPy, short for Numerical Python, is a foundational library for scientific computing in Python. It provides support for large, multi-dimensional arrays and matrices, along with a collection of mathematical functions to operate on these arrays efficiently.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A26AD9-3897-4F66-863C-1A439BD10A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NumPy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255AAA3-C2BB-4DF4-9230-6807BBF3C4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Array Object:</a:t>
            </a:r>
            <a:r>
              <a:rPr lang="en-US" dirty="0"/>
              <a:t> NumPy's main object is the homogeneous multidimensional array, known as </a:t>
            </a:r>
            <a:r>
              <a:rPr lang="en-US" b="1" dirty="0" err="1"/>
              <a:t>ndarray</a:t>
            </a:r>
            <a:r>
              <a:rPr lang="en-US" dirty="0"/>
              <a:t>. It is a table of elements, all of the same type, indexed by a tuple of positive integers. Arrays in NumPy are faster and more compact than Python lists.</a:t>
            </a:r>
          </a:p>
          <a:p>
            <a:r>
              <a:rPr lang="en-US" b="1" dirty="0"/>
              <a:t>Array Creation:</a:t>
            </a:r>
            <a:r>
              <a:rPr lang="en-US" dirty="0"/>
              <a:t> Arrays can be created from lists or tuples using the </a:t>
            </a:r>
            <a:r>
              <a:rPr lang="en-US" b="1" dirty="0" err="1"/>
              <a:t>numpy.array</a:t>
            </a:r>
            <a:r>
              <a:rPr lang="en-US" b="1" dirty="0"/>
              <a:t>() </a:t>
            </a:r>
            <a:r>
              <a:rPr lang="en-US" dirty="0"/>
              <a:t>function, or through dedicated functions like </a:t>
            </a:r>
            <a:r>
              <a:rPr lang="en-US" b="1" dirty="0" err="1"/>
              <a:t>numpy.zeros</a:t>
            </a:r>
            <a:r>
              <a:rPr lang="en-US" b="1" dirty="0"/>
              <a:t>()</a:t>
            </a:r>
            <a:r>
              <a:rPr lang="en-US" dirty="0"/>
              <a:t>, </a:t>
            </a:r>
            <a:r>
              <a:rPr lang="en-US" b="1" dirty="0" err="1"/>
              <a:t>numpy.ones</a:t>
            </a:r>
            <a:r>
              <a:rPr lang="en-US" b="1" dirty="0"/>
              <a:t>()</a:t>
            </a:r>
            <a:r>
              <a:rPr lang="en-US" dirty="0"/>
              <a:t>, </a:t>
            </a:r>
            <a:r>
              <a:rPr lang="en-US" b="1" dirty="0" err="1"/>
              <a:t>numpy.arange</a:t>
            </a:r>
            <a:r>
              <a:rPr lang="en-US" b="1" dirty="0"/>
              <a:t>()</a:t>
            </a:r>
            <a:r>
              <a:rPr lang="en-US" dirty="0"/>
              <a:t> and </a:t>
            </a:r>
            <a:r>
              <a:rPr lang="en-US" b="1" dirty="0" err="1"/>
              <a:t>numpy.linespace</a:t>
            </a:r>
            <a:r>
              <a:rPr lang="en-US" b="1" dirty="0"/>
              <a:t>()</a:t>
            </a:r>
            <a:r>
              <a:rPr lang="en-US" dirty="0"/>
              <a:t>.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3187438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562A53-4726-4490-BAFA-3CD0E90FCE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1839" y="194838"/>
            <a:ext cx="5417943" cy="672149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NumPy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CFBD7D3-1D19-45CE-9372-F601381410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b="1" dirty="0"/>
              <a:t>Data Types:</a:t>
            </a:r>
            <a:r>
              <a:rPr lang="en-US" dirty="0"/>
              <a:t> NumPy supports a wide range of numerical data types, such as</a:t>
            </a:r>
            <a:r>
              <a:rPr lang="ru-RU" dirty="0"/>
              <a:t> </a:t>
            </a:r>
            <a:r>
              <a:rPr lang="en-US" dirty="0"/>
              <a:t>int, float, complex, bool, and more. This allows for precise control over the data stored in arrays.</a:t>
            </a:r>
          </a:p>
          <a:p>
            <a:r>
              <a:rPr lang="en-US" b="1" dirty="0"/>
              <a:t>Array Operations:</a:t>
            </a:r>
            <a:r>
              <a:rPr lang="en-US" dirty="0"/>
              <a:t> NumPy provides a variety of operations for array manipulation, including mathematical operations (addition, subtraction, multiplication, division), logical operations, statistical operations (mean, median, standard deviation), and more.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78247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2B9D5E-CBF0-454B-85E1-F75BECD60B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2479" y="194838"/>
            <a:ext cx="5377303" cy="651829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NumPy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54AB3FE-470C-46DC-9F04-1760B4B5C5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8149" y="1309602"/>
            <a:ext cx="8246070" cy="3472372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/>
              <a:t>Indexing and Slicing:</a:t>
            </a:r>
            <a:r>
              <a:rPr lang="en-US" dirty="0"/>
              <a:t> Arrays can be indexed and sliced using standard Python syntax, allowing for easy access and modification of array elements.</a:t>
            </a:r>
          </a:p>
          <a:p>
            <a:r>
              <a:rPr lang="en-US" b="1" dirty="0"/>
              <a:t>Linear Algebra:</a:t>
            </a:r>
            <a:r>
              <a:rPr lang="en-US" dirty="0"/>
              <a:t> NumPy provides a set of functions for linear algebra operations, such as matrix multiplication, eigenvalue decomposition, and solving linear equations.</a:t>
            </a:r>
          </a:p>
          <a:p>
            <a:r>
              <a:rPr lang="en-US" b="1" dirty="0"/>
              <a:t>Integration with Other Libraries:</a:t>
            </a:r>
            <a:r>
              <a:rPr lang="en-US" dirty="0"/>
              <a:t> NumPy serves as the foundational library for many other scientific computing libraries in Python, such as SciPy, Pandas, and Matplotlib.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33932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C0F2BF-86BC-46B7-883E-C6E8A4EAC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7973" y="194838"/>
            <a:ext cx="5451810" cy="672149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NumPy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CB4F30C-C888-490B-B966-28DDAEC898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731" y="1397654"/>
            <a:ext cx="8607056" cy="3551008"/>
          </a:xfrm>
        </p:spPr>
        <p:txBody>
          <a:bodyPr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#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Creating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a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NumPy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array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from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a Python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list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</a:t>
            </a:r>
            <a:endParaRPr kumimoji="0" lang="en-US" alt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Unicode M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array_from_list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=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np.array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([1, 2, 3, 4, 5])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ru-RU" alt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#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Creating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a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NumPy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array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filled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with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zeros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array_of_zeros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=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np.zeros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(5)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n-US" alt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indent="0">
              <a:buNone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#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Creating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a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NumPy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array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filled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with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ones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array_of_ones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=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np.ones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(5)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n-US" alt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indent="0">
              <a:buNone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#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Creating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a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NumPy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array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with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a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range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of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numbers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array_range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=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np.arange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(0, 10, 2)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n-US" alt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indent="0">
              <a:buNone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#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Creating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a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NumPy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array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with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evenly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spaced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numbers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over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a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specified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interval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array_linspace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=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np.linspace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(0, 1, 5)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ru-RU" altLang="ru-RU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indent="0">
              <a:buNone/>
            </a:pPr>
            <a:endParaRPr kumimoji="0" lang="ru-RU" altLang="ru-RU" sz="4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indent="0">
              <a:buNone/>
            </a:pPr>
            <a:endParaRPr kumimoji="0" lang="ru-RU" alt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indent="0">
              <a:buNone/>
            </a:pPr>
            <a:endParaRPr kumimoji="0" lang="ru-RU" altLang="ru-RU" sz="5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092924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14017D-6AFB-4CAC-8052-876004A98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1519" y="194838"/>
            <a:ext cx="5438263" cy="672149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NumPy</a:t>
            </a:r>
            <a:endParaRPr lang="ru-RU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39DB6C80-B552-4D65-B3F2-9C0735BF01AE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38789" y="2048530"/>
            <a:ext cx="8370994" cy="1046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#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Creating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a 2D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array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(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matrix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) array_2d =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np.array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([[1, 2, 3], [4, 5, 6], [7, 8, 9]])</a:t>
            </a:r>
            <a:endParaRPr kumimoji="0" lang="en-US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Unicode MS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#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Creating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a 3D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array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array_3d = </a:t>
            </a:r>
            <a:r>
              <a:rPr kumimoji="0" lang="ru-RU" altLang="ru-RU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np.array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([[[1, 2], [3, 4]], [[5, 6], [7, 8]]])</a:t>
            </a:r>
            <a:r>
              <a:rPr kumimoji="0" lang="ru-RU" alt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ru-RU" altLang="ru-RU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ru-RU" altLang="ru-RU" sz="4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64406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6A8490-D619-4692-BE2C-D9C3E5A0A3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6347" y="194838"/>
            <a:ext cx="5343436" cy="597642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NumPy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39150BD-749D-41C2-84CD-9B797A2F00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0587" y="1503679"/>
            <a:ext cx="8212326" cy="3034177"/>
          </a:xfrm>
        </p:spPr>
        <p:txBody>
          <a:bodyPr/>
          <a:lstStyle/>
          <a:p>
            <a:pPr marL="0" indent="0">
              <a:buNone/>
            </a:pPr>
            <a:r>
              <a:rPr lang="en-GB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data2 = [[</a:t>
            </a:r>
            <a:r>
              <a:rPr lang="en-GB" sz="2400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GB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2400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GB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2400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GB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2400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GB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], [</a:t>
            </a:r>
            <a:r>
              <a:rPr lang="en-GB" sz="2400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GB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2400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GB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2400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GB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2400" dirty="0">
                <a:solidFill>
                  <a:srgbClr val="8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n-GB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]]</a:t>
            </a:r>
          </a:p>
          <a:p>
            <a:pPr marL="0" indent="0">
              <a:buNone/>
            </a:pPr>
            <a:r>
              <a:rPr lang="en-GB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arr2 = </a:t>
            </a:r>
            <a:r>
              <a:rPr lang="en-GB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np.array</a:t>
            </a:r>
            <a:r>
              <a:rPr lang="en-GB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(data2)</a:t>
            </a:r>
          </a:p>
          <a:p>
            <a:pPr marL="0" indent="0">
              <a:buNone/>
            </a:pPr>
            <a:r>
              <a:rPr lang="en-GB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print</a:t>
            </a:r>
            <a:r>
              <a:rPr lang="en-GB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(arr2)</a:t>
            </a:r>
          </a:p>
          <a:p>
            <a:pPr marL="0" indent="0">
              <a:buNone/>
            </a:pPr>
            <a:r>
              <a:rPr lang="en-GB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print</a:t>
            </a:r>
            <a:r>
              <a:rPr lang="en-GB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(arr2.ndim)</a:t>
            </a:r>
          </a:p>
          <a:p>
            <a:pPr marL="0" indent="0">
              <a:buNone/>
            </a:pPr>
            <a:r>
              <a:rPr lang="en-GB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print</a:t>
            </a:r>
            <a:r>
              <a:rPr lang="en-GB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(arr2.shape)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745849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11C6A3-0341-46F9-9385-92C9751028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86667" y="194838"/>
            <a:ext cx="5323116" cy="665375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NumPy operations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AC249C7-6A43-4E1F-8BC0-262A4719EF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>
                <a:solidFill>
                  <a:srgbClr val="000000"/>
                </a:solidFill>
                <a:latin typeface="Consolas"/>
              </a:rPr>
              <a:t>arr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 = </a:t>
            </a:r>
            <a:r>
              <a:rPr lang="en-GB" dirty="0" err="1">
                <a:solidFill>
                  <a:srgbClr val="000000"/>
                </a:solidFill>
                <a:latin typeface="Consolas"/>
              </a:rPr>
              <a:t>np.array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([</a:t>
            </a:r>
            <a:r>
              <a:rPr lang="en-GB" dirty="0">
                <a:solidFill>
                  <a:srgbClr val="800000"/>
                </a:solidFill>
                <a:latin typeface="Consolas"/>
              </a:rPr>
              <a:t>1.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, </a:t>
            </a:r>
            <a:r>
              <a:rPr lang="en-GB" dirty="0">
                <a:solidFill>
                  <a:srgbClr val="800000"/>
                </a:solidFill>
                <a:latin typeface="Consolas"/>
              </a:rPr>
              <a:t>2.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, </a:t>
            </a:r>
            <a:r>
              <a:rPr lang="en-GB" dirty="0">
                <a:solidFill>
                  <a:srgbClr val="800000"/>
                </a:solidFill>
                <a:latin typeface="Consolas"/>
              </a:rPr>
              <a:t>3.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])</a:t>
            </a:r>
          </a:p>
          <a:p>
            <a:r>
              <a:rPr lang="en-GB" dirty="0">
                <a:solidFill>
                  <a:srgbClr val="0000FF"/>
                </a:solidFill>
                <a:latin typeface="Consolas"/>
              </a:rPr>
              <a:t>print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(</a:t>
            </a:r>
            <a:r>
              <a:rPr lang="en-GB" dirty="0" err="1">
                <a:solidFill>
                  <a:srgbClr val="000000"/>
                </a:solidFill>
                <a:latin typeface="Consolas"/>
              </a:rPr>
              <a:t>arr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)</a:t>
            </a:r>
          </a:p>
          <a:p>
            <a:r>
              <a:rPr lang="en-GB" dirty="0">
                <a:solidFill>
                  <a:srgbClr val="0000FF"/>
                </a:solidFill>
                <a:latin typeface="Consolas"/>
              </a:rPr>
              <a:t>print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(</a:t>
            </a:r>
            <a:r>
              <a:rPr lang="en-GB" dirty="0" err="1">
                <a:solidFill>
                  <a:srgbClr val="000000"/>
                </a:solidFill>
                <a:latin typeface="Consolas"/>
              </a:rPr>
              <a:t>arr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 * </a:t>
            </a:r>
            <a:r>
              <a:rPr lang="en-GB" dirty="0" err="1">
                <a:solidFill>
                  <a:srgbClr val="000000"/>
                </a:solidFill>
                <a:latin typeface="Consolas"/>
              </a:rPr>
              <a:t>arr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)</a:t>
            </a:r>
          </a:p>
          <a:p>
            <a:r>
              <a:rPr lang="en-GB" dirty="0">
                <a:solidFill>
                  <a:srgbClr val="0000FF"/>
                </a:solidFill>
                <a:latin typeface="Consolas"/>
              </a:rPr>
              <a:t>print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(</a:t>
            </a:r>
            <a:r>
              <a:rPr lang="en-GB" dirty="0" err="1">
                <a:solidFill>
                  <a:srgbClr val="000000"/>
                </a:solidFill>
                <a:latin typeface="Consolas"/>
              </a:rPr>
              <a:t>arr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 – </a:t>
            </a:r>
            <a:r>
              <a:rPr lang="en-GB" dirty="0" err="1">
                <a:solidFill>
                  <a:srgbClr val="000000"/>
                </a:solidFill>
                <a:latin typeface="Consolas"/>
              </a:rPr>
              <a:t>arr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)</a:t>
            </a:r>
          </a:p>
          <a:p>
            <a:r>
              <a:rPr lang="en-GB" dirty="0">
                <a:solidFill>
                  <a:srgbClr val="0000FF"/>
                </a:solidFill>
                <a:latin typeface="Consolas"/>
              </a:rPr>
              <a:t>print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(</a:t>
            </a:r>
            <a:r>
              <a:rPr lang="en-GB" dirty="0">
                <a:solidFill>
                  <a:srgbClr val="800000"/>
                </a:solidFill>
                <a:latin typeface="Consolas"/>
              </a:rPr>
              <a:t>1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 / </a:t>
            </a:r>
            <a:r>
              <a:rPr lang="en-GB" dirty="0" err="1">
                <a:solidFill>
                  <a:srgbClr val="000000"/>
                </a:solidFill>
                <a:latin typeface="Consolas"/>
              </a:rPr>
              <a:t>arr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)</a:t>
            </a:r>
          </a:p>
          <a:p>
            <a:r>
              <a:rPr lang="en-GB" dirty="0">
                <a:solidFill>
                  <a:srgbClr val="0000FF"/>
                </a:solidFill>
                <a:latin typeface="Consolas"/>
              </a:rPr>
              <a:t>print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(</a:t>
            </a:r>
            <a:r>
              <a:rPr lang="en-GB" dirty="0" err="1">
                <a:solidFill>
                  <a:srgbClr val="000000"/>
                </a:solidFill>
                <a:latin typeface="Consolas"/>
              </a:rPr>
              <a:t>arr</a:t>
            </a:r>
            <a:r>
              <a:rPr lang="en-GB" dirty="0">
                <a:solidFill>
                  <a:srgbClr val="000000"/>
                </a:solidFill>
                <a:latin typeface="Consolas"/>
              </a:rPr>
              <a:t> ** </a:t>
            </a:r>
            <a:r>
              <a:rPr lang="en-GB" dirty="0">
                <a:solidFill>
                  <a:srgbClr val="800000"/>
                </a:solidFill>
                <a:latin typeface="Consolas"/>
              </a:rPr>
              <a:t>0.5)</a:t>
            </a:r>
            <a:endParaRPr lang="en-GB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98154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736</Words>
  <Application>Microsoft Office PowerPoint</Application>
  <PresentationFormat>Экран (16:9)</PresentationFormat>
  <Paragraphs>62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Arial Unicode MS</vt:lpstr>
      <vt:lpstr>Calibri</vt:lpstr>
      <vt:lpstr>Consolas</vt:lpstr>
      <vt:lpstr>Times New Roman</vt:lpstr>
      <vt:lpstr>Office Theme</vt:lpstr>
      <vt:lpstr>The lecture 12: NumPy Senior lecturer: Vladislav Karyukin</vt:lpstr>
      <vt:lpstr>NumPy</vt:lpstr>
      <vt:lpstr>NumPy</vt:lpstr>
      <vt:lpstr>NumPy</vt:lpstr>
      <vt:lpstr>NumPy</vt:lpstr>
      <vt:lpstr>NumPy</vt:lpstr>
      <vt:lpstr>NumPy</vt:lpstr>
      <vt:lpstr>NumPy</vt:lpstr>
      <vt:lpstr>NumPy operations</vt:lpstr>
      <vt:lpstr>ASTYPE</vt:lpstr>
      <vt:lpstr>ASTYPE STRINGS</vt:lpstr>
      <vt:lpstr>SLICING</vt:lpstr>
      <vt:lpstr>2D-arrays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2017-08-01T15:40:51Z</dcterms:created>
  <dcterms:modified xsi:type="dcterms:W3CDTF">2024-04-23T20:09:28Z</dcterms:modified>
</cp:coreProperties>
</file>